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305" r:id="rId2"/>
    <p:sldId id="307" r:id="rId3"/>
    <p:sldId id="308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268" r:id="rId13"/>
    <p:sldId id="265" r:id="rId14"/>
    <p:sldId id="256" r:id="rId15"/>
    <p:sldId id="257" r:id="rId16"/>
    <p:sldId id="258" r:id="rId17"/>
    <p:sldId id="286" r:id="rId18"/>
    <p:sldId id="259" r:id="rId19"/>
    <p:sldId id="319" r:id="rId20"/>
    <p:sldId id="260" r:id="rId21"/>
    <p:sldId id="261" r:id="rId22"/>
    <p:sldId id="262" r:id="rId23"/>
    <p:sldId id="263" r:id="rId24"/>
    <p:sldId id="320" r:id="rId25"/>
    <p:sldId id="264" r:id="rId26"/>
    <p:sldId id="274" r:id="rId27"/>
    <p:sldId id="283" r:id="rId28"/>
    <p:sldId id="284" r:id="rId29"/>
    <p:sldId id="290" r:id="rId30"/>
    <p:sldId id="291" r:id="rId31"/>
    <p:sldId id="267" r:id="rId32"/>
    <p:sldId id="292" r:id="rId33"/>
    <p:sldId id="269" r:id="rId34"/>
    <p:sldId id="270" r:id="rId35"/>
    <p:sldId id="271" r:id="rId36"/>
    <p:sldId id="272" r:id="rId37"/>
    <p:sldId id="279" r:id="rId38"/>
    <p:sldId id="273" r:id="rId39"/>
    <p:sldId id="275" r:id="rId40"/>
    <p:sldId id="295" r:id="rId41"/>
    <p:sldId id="294" r:id="rId42"/>
    <p:sldId id="276" r:id="rId43"/>
    <p:sldId id="277" r:id="rId44"/>
    <p:sldId id="281" r:id="rId45"/>
    <p:sldId id="282" r:id="rId46"/>
    <p:sldId id="266" r:id="rId47"/>
    <p:sldId id="287" r:id="rId48"/>
    <p:sldId id="280" r:id="rId49"/>
    <p:sldId id="278" r:id="rId50"/>
    <p:sldId id="285" r:id="rId51"/>
    <p:sldId id="288" r:id="rId52"/>
    <p:sldId id="289" r:id="rId5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D6955-C60D-42B8-BE96-C33C35C3F086}" type="datetimeFigureOut">
              <a:rPr lang="pl-PL" smtClean="0"/>
              <a:pPr/>
              <a:t>2015-12-13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5F56A-032E-40D3-94DC-C51849FA499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09147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5F56A-032E-40D3-94DC-C51849FA4991}" type="slidenum">
              <a:rPr lang="pl-PL" smtClean="0"/>
              <a:pPr/>
              <a:t>14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2015-12-13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2015-12-13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2015-12-13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2015-12-13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2015-12-13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http://www.zachpomorskie.pl/art/reforma/podkarp.gif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997866" y="764704"/>
            <a:ext cx="7602118" cy="4608512"/>
          </a:xfrm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rgbClr val="FF0000"/>
                </a:solidFill>
              </a:rPr>
              <a:t/>
            </a:r>
            <a:br>
              <a:rPr lang="pl-PL" b="1" dirty="0" smtClean="0">
                <a:solidFill>
                  <a:srgbClr val="FF0000"/>
                </a:solidFill>
              </a:rPr>
            </a:b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Kontrole </a:t>
            </a:r>
            <a:r>
              <a:rPr lang="pl-PL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PIP w Zakładach 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Komunalnych</a:t>
            </a:r>
            <a:b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Przykłady występujących zagrożeń </a:t>
            </a:r>
            <a:r>
              <a:rPr lang="pl-PL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 podstawie przeprowadzonych  </a:t>
            </a:r>
            <a:r>
              <a:rPr lang="pl-PL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kontroli, 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wydane </a:t>
            </a:r>
            <a:r>
              <a:rPr lang="pl-PL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decyzje 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nakazy przez inspektorów PIP</a:t>
            </a:r>
            <a:br>
              <a:rPr lang="pl-PL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>
          <a:xfrm>
            <a:off x="29668" y="6237312"/>
            <a:ext cx="9036496" cy="360040"/>
          </a:xfrm>
        </p:spPr>
        <p:txBody>
          <a:bodyPr>
            <a:noAutofit/>
          </a:bodyPr>
          <a:lstStyle/>
          <a:p>
            <a:r>
              <a:rPr lang="pl-PL" sz="1800" b="1" dirty="0" smtClean="0">
                <a:solidFill>
                  <a:srgbClr val="0070C0"/>
                </a:solidFill>
              </a:rPr>
              <a:t>OPRACOWAŁ:  Specjalista ds. BHP i P-POŻ. Bogdan Żybura </a:t>
            </a:r>
            <a:endParaRPr lang="pl-PL" sz="1800" b="1" dirty="0">
              <a:solidFill>
                <a:srgbClr val="0070C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20" y="0"/>
            <a:ext cx="1963692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5499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260649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Zanim podpiszesz protokół kontroli, masz prawo zgłoszenia umotywowanych zastrzeżeń do ustaleń w nim zawartych. Należy je złożyć na piśmie w terminie </a:t>
            </a:r>
            <a:r>
              <a:rPr lang="pl-PL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7 </a:t>
            </a:r>
            <a:r>
              <a:rPr lang="pl-PL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dni od dnia przedstawienia protokołu. Inspektor pracy przeprowadzający kontrolę jest zobowiązany do zbadania zgłoszonych zastrzeżeń. Jeśli stwierdzi ich zasadność – musi zmienić lub uzupełnić odpowiednią część protokołu.</a:t>
            </a:r>
          </a:p>
        </p:txBody>
      </p:sp>
    </p:spTree>
    <p:extLst>
      <p:ext uri="{BB962C8B-B14F-4D97-AF65-F5344CB8AC3E}">
        <p14:creationId xmlns:p14="http://schemas.microsoft.com/office/powerpoint/2010/main" xmlns="" val="283710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Przykłady zagrożeń                w poszczególnych rodzajach działalności Zakładów Komunalnych </a:t>
            </a:r>
            <a:endParaRPr lang="pl-PL" sz="6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9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143108" y="2071678"/>
            <a:ext cx="49693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OCZYSZCZALNIA </a:t>
            </a:r>
          </a:p>
          <a:p>
            <a:pPr algn="ctr"/>
            <a:r>
              <a:rPr lang="pl-PL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ŚCIEKÓW</a:t>
            </a:r>
            <a:endParaRPr lang="pl-PL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57224" y="642918"/>
            <a:ext cx="7143800" cy="804862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Teren oczyszczalni zabezpieczyć przed możliwością dostępu osób nieupoważnionych.</a:t>
            </a:r>
            <a:endParaRPr lang="pl-PL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DSC_109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 bwMode="auto">
          <a:xfrm>
            <a:off x="1785918" y="1785926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trzałka w dół 6"/>
          <p:cNvSpPr/>
          <p:nvPr/>
        </p:nvSpPr>
        <p:spPr>
          <a:xfrm>
            <a:off x="3286116" y="4000504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260648"/>
            <a:ext cx="873594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Opracować zasady ruchu na drogach wewnątrzzakładowych.</a:t>
            </a:r>
            <a:endParaRPr lang="pl-PL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714488"/>
            <a:ext cx="4572032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DSC_015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>
          <a:xfrm>
            <a:off x="1714480" y="2214554"/>
            <a:ext cx="5486400" cy="41148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7504" y="188640"/>
            <a:ext cx="8856984" cy="1656184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Zapewnić prawidłowe obarierowanie dojść i przejść                 ( schody prowadzące na poziom komór reaktora biologicznego i płyta nad zbiornikiem od strony przestrzeni otwartej).</a:t>
            </a:r>
            <a:endParaRPr lang="pl-PL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85786" y="642918"/>
            <a:ext cx="7500990" cy="804862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Uzupełnić brakujący sprzęt ratunkowy i gaśniczy będący na wyposażeniu oczyszczalni. </a:t>
            </a:r>
          </a:p>
          <a:p>
            <a:pPr algn="just"/>
            <a:endParaRPr lang="pl-PL" sz="1800" dirty="0"/>
          </a:p>
        </p:txBody>
      </p:sp>
      <p:pic>
        <p:nvPicPr>
          <p:cNvPr id="2050" name="Picture 2" descr="http://www.ospwielopolerybnik.pl/photos/podreczny_sprzet_gasniczy/bosak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125" b="3125"/>
          <a:stretch>
            <a:fillRect/>
          </a:stretch>
        </p:blipFill>
        <p:spPr bwMode="auto">
          <a:xfrm>
            <a:off x="2214546" y="2786058"/>
            <a:ext cx="2928958" cy="2286004"/>
          </a:xfrm>
          <a:prstGeom prst="rect">
            <a:avLst/>
          </a:prstGeom>
          <a:noFill/>
        </p:spPr>
      </p:pic>
      <p:sp>
        <p:nvSpPr>
          <p:cNvPr id="2052" name="AutoShape 4" descr="Znalezione obrazy dla zapytania ko&amp;lstrok;a ratunkowe"/>
          <p:cNvSpPr>
            <a:spLocks noChangeAspect="1" noChangeArrowheads="1"/>
          </p:cNvSpPr>
          <p:nvPr/>
        </p:nvSpPr>
        <p:spPr bwMode="auto">
          <a:xfrm>
            <a:off x="155575" y="-487363"/>
            <a:ext cx="1028700" cy="1028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4" name="AutoShape 6" descr="Znalezione obrazy dla zapytania ko&amp;lstrok;a ratunkowe"/>
          <p:cNvSpPr>
            <a:spLocks noChangeAspect="1" noChangeArrowheads="1"/>
          </p:cNvSpPr>
          <p:nvPr/>
        </p:nvSpPr>
        <p:spPr bwMode="auto">
          <a:xfrm>
            <a:off x="155575" y="-487363"/>
            <a:ext cx="1028700" cy="1028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8" name="Picture 10" descr="https://encrypted-tbn0.gstatic.com/images?q=tbn:ANd9GcQD8yrXeYhxPPh2NJD8dXnygEyBVwxTt2DitA0q_1BANpg-iix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500174"/>
            <a:ext cx="3000396" cy="2786082"/>
          </a:xfrm>
          <a:prstGeom prst="rect">
            <a:avLst/>
          </a:prstGeom>
          <a:noFill/>
        </p:spPr>
      </p:pic>
      <p:pic>
        <p:nvPicPr>
          <p:cNvPr id="2060" name="Picture 12" descr="https://encrypted-tbn2.gstatic.com/images?q=tbn:ANd9GcSrcaHKJkF177yjcjyA_cvoLhgesn1tXfUjge5m2Jz0QR6Qy3v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14752"/>
            <a:ext cx="1804979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1520" y="642918"/>
            <a:ext cx="8352928" cy="804862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Prowadzić i dokumentować okresową (kwartalną) kontrolę stanu technicznego sprzętu  ratunkowego i  gaśniczego.</a:t>
            </a:r>
            <a:endParaRPr lang="pl-P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s://encrypted-tbn0.gstatic.com/images?q=tbn:ANd9GcQ0Umn_zGKDiqpQfVxsZRl4uSGcs-iZZz_cUgpTvsVRoqswqyLH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1500166" y="2071678"/>
            <a:ext cx="4629164" cy="3400434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3000364" y="2428868"/>
            <a:ext cx="1928826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000" dirty="0" smtClean="0">
                <a:solidFill>
                  <a:schemeClr val="tx1"/>
                </a:solidFill>
              </a:rPr>
              <a:t>DZIENNIK KONTROLI SPRZĘTU RATUNKOWEGO I GAŚNICZEGO</a:t>
            </a:r>
            <a:endParaRPr lang="pl-PL" sz="1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71472" y="116632"/>
            <a:ext cx="7643866" cy="1656184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pl-PL" sz="9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Podjąć skuteczne działania zmierzające do wyeliminowania w przyszłości możliwości zaistnienia sytuacji, polegającej na pozbawieniu pracowników eksploatowanej oczyszczalni ścieków detektorów wielogazowych.</a:t>
            </a:r>
          </a:p>
          <a:p>
            <a:pPr algn="ctr"/>
            <a:endParaRPr lang="pl-PL" dirty="0"/>
          </a:p>
        </p:txBody>
      </p:sp>
      <p:pic>
        <p:nvPicPr>
          <p:cNvPr id="12" name="Symbol zastępczy obrazu 11" descr="116622413_1_644x461_detektor-wielogazowy-msa-altair-4x-miernik-gazow-pozna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677" b="13677"/>
          <a:stretch>
            <a:fillRect/>
          </a:stretch>
        </p:blipFill>
        <p:spPr bwMode="auto">
          <a:xfrm>
            <a:off x="1714480" y="1928802"/>
            <a:ext cx="5486400" cy="2500313"/>
          </a:xfrm>
          <a:prstGeom prst="rect">
            <a:avLst/>
          </a:prstGeom>
          <a:noFill/>
        </p:spPr>
      </p:pic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323528" y="4797152"/>
            <a:ext cx="8712968" cy="1872208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Oczyszczalnia powinna być wyposażona w co najmniej dwa detektory!!!</a:t>
            </a:r>
            <a:endParaRPr lang="pl-PL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116632"/>
            <a:ext cx="8964488" cy="607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Uzasadnienie: </a:t>
            </a:r>
            <a:br>
              <a:rPr lang="pl-PL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l-PL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 dniach kontroli stwierdzono m.in. że pracodawca </a:t>
            </a:r>
            <a:r>
              <a:rPr lang="pl-PL" sz="32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nie dysponuje detektorem </a:t>
            </a:r>
            <a:r>
              <a:rPr lang="pl-PL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wielogazowym, </a:t>
            </a:r>
            <a:r>
              <a:rPr lang="pl-PL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pl-PL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uwagi na </a:t>
            </a:r>
            <a:r>
              <a:rPr lang="pl-PL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wysłanie do legalizacji. </a:t>
            </a:r>
          </a:p>
          <a:p>
            <a:pPr algn="just">
              <a:spcBef>
                <a:spcPts val="600"/>
              </a:spcBef>
            </a:pPr>
            <a:r>
              <a:rPr lang="pl-PL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Tym </a:t>
            </a:r>
            <a:r>
              <a:rPr lang="pl-PL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samym w przypadku sytuacji awaryjnej wymagającej podjęcia </a:t>
            </a:r>
            <a:r>
              <a:rPr lang="pl-PL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pracy w </a:t>
            </a:r>
            <a:r>
              <a:rPr lang="pl-PL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obiektach </a:t>
            </a:r>
            <a:r>
              <a:rPr lang="pl-PL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w </a:t>
            </a:r>
            <a:r>
              <a:rPr lang="pl-PL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których istnieje prawdopodobieństwo wystąpienia m.in. metanu czy siarkowodoru pracownicy pozbawieni zostali możliwości sprawdzenia poziomu zagrożenia, co jest sytuacją </a:t>
            </a:r>
            <a:r>
              <a:rPr lang="pl-PL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niedopuszczalną.</a:t>
            </a:r>
            <a:endParaRPr lang="pl-PL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71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Działalność kontrolno-nadzorcza I</a:t>
            </a:r>
            <a:r>
              <a:rPr lang="pl-PL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nspektora </a:t>
            </a:r>
            <a:r>
              <a:rPr lang="pl-PL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Ustawa o Państwowej Inspekcji Pracy precyzyjnie określa zakres obowiązków i praw, jakie wzajemnie wobec siebie mają podczas kontroli kontrolowani i kontrolerzy. Dzięki temu inspektor pracy może skuteczniej wykonywać czynności kontrolne, a możliwość nadużyć w stosunku do </a:t>
            </a: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PRACODAWCÓW  jest  </a:t>
            </a:r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ograniczona. </a:t>
            </a:r>
            <a:endParaRPr lang="pl-PL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 poniższym tekście postaram się pokrótce  wyjaśnić  ważniejsze </a:t>
            </a:r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zagadnienia dotyczące postępowania kontrolnego.</a:t>
            </a:r>
          </a:p>
        </p:txBody>
      </p:sp>
    </p:spTree>
    <p:extLst>
      <p:ext uri="{BB962C8B-B14F-4D97-AF65-F5344CB8AC3E}">
        <p14:creationId xmlns:p14="http://schemas.microsoft.com/office/powerpoint/2010/main" xmlns="" val="171590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5572140"/>
            <a:ext cx="8928992" cy="566738"/>
          </a:xfrm>
        </p:spPr>
        <p:txBody>
          <a:bodyPr>
            <a:noAutofit/>
          </a:bodyPr>
          <a:lstStyle/>
          <a:p>
            <a:pPr algn="ctr"/>
            <a:r>
              <a:rPr lang="pl-P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Skażoną odzież należy magazynować, a następnie przekazać do unieszkodliwienia!!!</a:t>
            </a:r>
            <a:endParaRPr lang="pl-PL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7504" y="188640"/>
            <a:ext cx="8928992" cy="1440160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Zapewnić bezpieczne warunki niszczenia odzieży oraz środków ochrony indywidualnej które uległy skażeniu materiałem biologicznie zakaźnym lub środkami chemicznymi.</a:t>
            </a:r>
            <a:endParaRPr lang="pl-P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2" name="Picture 6" descr="http://www.p19.edu.gorzow.pl/files/p19/fckeditor/Kubus/240.gif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2000232" y="1785926"/>
            <a:ext cx="5143504" cy="3500462"/>
          </a:xfrm>
          <a:prstGeom prst="rect">
            <a:avLst/>
          </a:prstGeom>
          <a:noFill/>
        </p:spPr>
      </p:pic>
      <p:sp>
        <p:nvSpPr>
          <p:cNvPr id="9" name="pole tekstowe 8"/>
          <p:cNvSpPr txBox="1"/>
          <p:nvPr/>
        </p:nvSpPr>
        <p:spPr>
          <a:xfrm>
            <a:off x="4286248" y="2928934"/>
            <a:ext cx="14287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Pojemnik na skażoną odzież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100" y="4800600"/>
            <a:ext cx="7143800" cy="566738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np. dezynfekcja ozonem.</a:t>
            </a:r>
            <a:endParaRPr lang="pl-PL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obrazu 4" descr="ozanator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0370" r="20370"/>
          <a:stretch>
            <a:fillRect/>
          </a:stretch>
        </p:blipFill>
        <p:spPr>
          <a:xfrm>
            <a:off x="2214546" y="1571612"/>
            <a:ext cx="4214842" cy="318610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14348" y="404664"/>
            <a:ext cx="7715304" cy="1043116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Zapewnić bezpieczne warunki odkażania odzieży i obuwia roboczego.</a:t>
            </a:r>
            <a:endParaRPr lang="pl-PL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42910" y="332656"/>
            <a:ext cx="7786742" cy="1115124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Wyznaczyć miejsce do przechowywania środków ochrony indywidualnej.</a:t>
            </a:r>
            <a:endParaRPr lang="pl-PL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Szafa ubraniowo-pó&amp;lstrok;kowa BHP, 2-drzwiowa | KART-MAP, BHP800/2UP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1571625" y="1571625"/>
            <a:ext cx="5486400" cy="4114800"/>
          </a:xfrm>
          <a:prstGeom prst="rect">
            <a:avLst/>
          </a:prstGeom>
          <a:noFill/>
        </p:spPr>
      </p:pic>
      <p:sp>
        <p:nvSpPr>
          <p:cNvPr id="6" name="pole tekstowe 5"/>
          <p:cNvSpPr txBox="1"/>
          <p:nvPr/>
        </p:nvSpPr>
        <p:spPr>
          <a:xfrm>
            <a:off x="3714744" y="2000240"/>
            <a:ext cx="17935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Środki     ochrony</a:t>
            </a:r>
          </a:p>
          <a:p>
            <a:r>
              <a:rPr lang="pl-PL" dirty="0" smtClean="0"/>
              <a:t>  indywi  dualnej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19" y="4581128"/>
            <a:ext cx="8558483" cy="1440160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Pracownicy oczyszczalni ścieków z uwagi na możliwość  wykonywania doraźnie  prac szczególnie niebezpiecznych mają odbywać szkolenie okresowe bhp co najmniej raz w roku.</a:t>
            </a:r>
            <a:endParaRPr lang="pl-PL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Symbol zastępczy obrazu 7" descr="paragraf1.jp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1875" b="21875"/>
          <a:stretch>
            <a:fillRect/>
          </a:stretch>
        </p:blipFill>
        <p:spPr>
          <a:xfrm>
            <a:off x="1763688" y="2132856"/>
            <a:ext cx="5304652" cy="2643191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7504" y="188640"/>
            <a:ext cx="8928992" cy="1368152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Szkolenia okresowe bhp pracowników zatrudnionych na oczyszczalni ścieków</a:t>
            </a:r>
            <a:endParaRPr lang="pl-PL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518615" y="1828800"/>
            <a:ext cx="79418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Szkolenia okresowe powinny się odbywać nie rzadziej niż: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 3 lata – w przypadku stanowisk robotniczych,</a:t>
            </a:r>
          </a:p>
          <a:p>
            <a:pPr>
              <a:lnSpc>
                <a:spcPct val="150000"/>
              </a:lnSpc>
            </a:pPr>
            <a:r>
              <a:rPr lang="pl-PL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co roku – w przypadku stanowisk, na których wykonywane są prace szczególnie niebezpieczne.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116632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Podjęcie skutecznych działań mających na celu wdrożenie </a:t>
            </a:r>
            <a:r>
              <a:rPr lang="pl-PL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w przedsiębiorstwie </a:t>
            </a:r>
            <a:r>
              <a:rPr lang="pl-P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procedur gwarantujących niezwłoczne informowanie pracodawcy </a:t>
            </a:r>
            <a:r>
              <a:rPr lang="pl-PL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o </a:t>
            </a:r>
            <a:r>
              <a:rPr lang="pl-P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zdarzeniach wypadkowych mających miejsce na terenie zakładu </a:t>
            </a:r>
            <a:r>
              <a:rPr lang="pl-PL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 miejscach wykonywania prac przez pracowników zakładu.</a:t>
            </a:r>
            <a:endParaRPr lang="pl-PL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9821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7937"/>
            <a:ext cx="9144001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Sporządzać kompletną dokumentację powypadkową zgodnie                              z obowiązującymi przepisami prawa:</a:t>
            </a: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dołączanie </a:t>
            </a:r>
            <a:r>
              <a:rPr lang="pl-PL" sz="20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ponumerowanych </a:t>
            </a:r>
            <a:r>
              <a:rPr lang="pl-PL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załączników do protokołu ;</a:t>
            </a:r>
            <a:endParaRPr lang="pl-PL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dołączanie dokumentacji fotograficznej lub szkicu sytuacyjnego miejsca zdarzenia;</a:t>
            </a:r>
            <a:endParaRPr lang="pl-PL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uwzględnienie wszystkich niezbędnych informacji i dowodów dotyczących zdarzenia. </a:t>
            </a:r>
            <a:endParaRPr lang="pl-PL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AutoShape 2" descr="data:image/jpeg;base64,/9j/4AAQSkZJRgABAQAAAQABAAD/2wCEAAkGBxQQDxUUERQSEBQVFhQYFBUQEBUVFRQVFRQWFxUUFRUYHCggGBolHBUUITEhJSkrLi4uFx8zODMsNygtLisBCgoKDg0OFA8QGiscHR4vKy8sNzc3KywrLCwsLy4sKywsLCwsLCwsLSwsKy0sKywsLCw3KywrKywrKyssLCssK//AABEIANMA0wMBIgACEQEDEQH/xAAbAAEAAwEBAQEAAAAAAAAAAAAAAQIEAwUGB//EAD8QAAIBAgIECQkHBAMBAAAAAAABAgMREiEEMUFRBRRSYXGRkqHREyIycoGisdLwFSMzQlOCsmLB4eJDk/Fj/8QAGQEBAAMBAQAAAAAAAAAAAAAAAAECAwUE/8QAJREBAAEDAwMFAQEAAAAAAAAAAAECAxESFFEEE1IhMTNBgSIj/9oADAMBAAIRAxEAPwD9xAAAAAAQZpcIU1t5vRl3ZZgagZXp9Pf7svA6UNJjP0Xf2Na9WtAdgQLgSCLi4EggkACLi4HN6TC9scb+shxmHLj2l0nKvoUZZ2wvPOKSee3UUlwemrYn1R5+bnA7vSocuHaQ43Dlw3+mtW/WcJcHRbvdroUerUQ+DY29KXu82Wrp62Bo4zDlw2fmW3UWp1oydoyjJ80k/gZ+IRunfVsai1l7C2i6EqbbTburZ268kBqAAAAAAAAAAAAAQBchS7vjuAkAAcNOhOVNqlKNObtaUo4lHNXeHblc82rxzPDLRVk9anteUnnss/aeppFCFSLjNKS2p8xijwDoyd/I08rfl1WVl3JAcZR0u0rz0aLvFxspWwr8S9+lWOWnaPVlJPOTwRu6cmo3zvZX1G6XAmju16UHZJLLYtSIfAWjvXRg+lFqatM5UroiuMS8laLUepT7b+bnRPE6vJqdt+J68uB6Dhg8nHDe+G2V8vlXUc/sHR/0oa799/rpZp3p4hjtqeZZNA0arGom1JZS9OTte2V89406hUlUdsUrKKbhKyukr5J5GypwHo8nd0oXy2W9FWXURDgLR4ppUYJNWdla63Fe5OrU07MaNOZeY9Dq8mp234nucHxmo2nbJRw2vf0ViUr63e+ZwXAlD9KGbTatldYrO37mdtC4Op0W3ThGF0k8O5NtfyZFdc1Fu1FHtLUCQUaoJAAAAAAAAAAAAAAAKyinrMlbQaUpXlTi3teH6ubLlbvcuv8AwBi+zaH6cewyZcH0XrpxfTFmzPcut+Az3LrfgBk+z6OX3ccm2vNeTyu+5dRH2dQ/Tj2XrNme5db8BnuXW/ADjo9CnTvgio3te0Wr2Lz0iMfSko+tl8S6b3LrfgVlFvWovpf+AKccp8uPXuHHqfLj1o5eUn+j78Rjl+j70QO0NLhJ2Uot7k7s6Y1z9TOdJO18EYvpV+5F7vcut+AE41z9TGNc/Uxd7l1/4Ge5db8AHlFz9TGNc/UxnuXW/AZ7l1vwAY1z9TJUr/8AhF3uXW/AmLe23sd/7AWAAAAAAAAAAAAAQfO19GqucrKq83a03a13a3nH0RwnpcE7OUU92JX+JamrT6s7lvXGM4eDxStyavbfzHKopxlhl5RNq9nUd7Z52xasmfQ8ep2vjj24+JHHaevHDpxR8TTvTxDLbRzLxOKVuTV7b+YcVrcmr238x7nH6fLj2o6t+sPT6fLj24+I708QbaOZZ+BaU4xljxK8rrG7u2GPO9tzBpWjVXUm0qlnJ2tN2tzeceutPp8uHbj4hadT5ce1HxKRXMTMtKrUTTFOZ9Hg1KFWKbkqqS1t1Hl7xyjKTyvP/sefvdHWfSR0ynJ2Uot7lKLfVc6Ky1Rt0RL96eIZ7aOZfPcUrcmr238xs4JozjNueNRwv05Nq91zvnPYuY6lTG7akVquTMYxC1FiKZzmXmcJucqt448OCK82TSupTvknzozwo1XqVV/vfzH0iiox5jNo8km28iabsxGMQVWIqmZzLw61OpC2Lykb5K9R5vtE0qNSSvHyklvVR/MfSY4y3PpLxilqSXQT3p4hXbRzL5vilbk1e2/mNvBFCpGo3NTSw/nk2r3XOz2AVquzMYxC1NiKZzmUoEIkzbgAAAAAAAAAAg+e0ijWxy82o/OdrSytfLae/UTys7Zq9921GWpTrNvDOCWy9NtrvVy1NWn6UuUa4xnDxJ06q1qavqvNK+r+rnXWVoxqSzhjl6lRPX0SPbqaPVbvipOzdsVJtrPLPFzIUdHqxfp0s3nai02u0ad6eIZbaPKXmaJQqqpG8aiWJXvLK22+Z9AorcuoxzpV9lSns/4nr2/mNNCMkvPak98VZdRnVVq9WtFGiMZyt5Nbl1E4VuXUSCq6s7JXtq5iKc7q+otNXRiV5eatS+rga/Kx3o46RQ2xIeic/cUp1HB2eoCqk5NJs0PRVvZWvRvmi2izbWezaBXimevLoNMVYAAAAJAAAAAAAAAAAAAQZ6TjeVk08WeTV3ZZ85oMk/LYnh8lh2Xx32Wvb2gd/N5+8Zc/ecH5e3/Dfb6dtX/pan5XLF5Lnw4u64CpFNq0nHera+tFadOzzqSlrywpfBXO06Sk05Rg2tTebXRkVho0Yu8adOL3pJPrsBfLn7xePP3lrvm634GHSq05NKGHDniu3drmA1NxcXZvVznDRJLO+0toUnnq634Fa9KSd0l1vLuA05c/eZtMUbJ+JMNLltSf7v8ABW8qj1JLpeXcB20drCtfeUnDPKbiuTZP2Zq5VqunaPkcOy+O9vEpVoVJSbcdHlnk5RlfJ5Xe+3wA2Zc/eMufvM6de3/Cns9Nq/SPv/8A4+/7ANGXP3loW2f3M0nWsreSvne+Lmsl3nTR/KXePBbZgxd9wNAAAAAAAAAAAAACDyq/knNqU6id7OKnOKz3cx6plq1aqfm04yWxupa/Pa2QFFosFbz55Wteq9jvnnmRHQ4JWU6mq2dVv4vJnWjVqN+dTUVvVS/9uk74nu70BjhocFqnPdnWk9atvOlOhCMrqUtuuo2s+Zs0Ynu70cqdbykXaMktXnK3xA5VZKS82XT5xenTil6Wb/qOMJuErNd6NuJ7u8DFoclf0tnKNUpxSzl7xk0eo1LzlZ53V07c19pZylUeqy6UBap5OUW28ttpZ9xijxf9WeeX4lRd2zWerBWVku9Frvd3oCkbJelq/qJuuV7xzqaXhdnGb6INrrRelWxK6jJesrPqYE3XK94XXK94tie7vQxPd3oDjXpxmrOTXq1Gn1pldD0aMG7SlK+vFUctt7mjE93eiU+awFgEAAAAAAAAAAAAg8avpMMcvvK6z1RtZWedsj2WeZU4GjKTeOortuywWzd9sS1OnP8ATO5rx/DKtJh+rpHtw+B2XCUYxtGVRvfOKfwLfYcf1KnufKYtO4KnB/duUlbXKUV52eWUNWo0xa5llm/xDrV4Uk7Z5bbQd7Ew4TUdWPsoro3Bil6U5xfM4NdeAmfBSjKznUt+zV2Ri1zJm/xDrV4RhKN7zTTathW5P+6KR4VaVk2rcqHwsdHwHG2U53u3d4NqSt6OrI5Lgd3tjn7nykRFv7ymZvfUQ5rTryeJuz5MOu9zZDhOmlZOfYRWfAis7TqN2yvgWfO8BzocC3XnzlF7oyg+/AicWuZRm/xDR9rQ3z7KLUeEoSkopzu3ZXit1/7HL7Dj+pU9z5C9DgiMJxljqPC7pPBbU1naN9pExbx6ZTE3sxmIw21Yzt5rV/6ll3F8L3vu8DnWg8Lwt32ZmJwr7+9eBk9D0cL3vu8DPhq8qHUzFXq1YNY6kYX2SlFataRz47LL72nz/eRzJxKMxH29Sop5YXFb7r4WLUFPPG4vdhVus8ujpjxLFWhbb95A9LR9JhJ2hOMnrspJ5DEmqOWhAAhIAAAAAAAAAAIMlXR6jbaq4VsXk4u3tes6aVJJK6bzVrb1mYqtKnKTbjVTbu7Ta7lIpVcopnEzhOGji1T9Z/8AXH63miEJJZyUteuPdkzzuL07JYa1lqtOW392Z00dQh6Mantk38WV79vygxK+laPP8ii9d75GSpUranCOW+XcbuMrdU7vEiVaL1xm+rxHft+UGJRoFWck1JKNtW3LrNFWEmspYXvUU/ZmzPCrGKyVTu8S/GVuqfXtHft+UGJVejVc/vnr/ShlzHWhSnFedPHzuCXwZTjC3VPr2jjC3VPr2jv2/KDEtFnvXZ/ycqkqieUYyW+9u65TjC3VPr2jjC3VPr2jv2/KDEpjOrdXjFLb5x2s967L8TNOqpJpqpZ5a7d9znTwRk2o1Lv+pvubHft+UGJOEtBlVcWnHLFrutduncYKvBVRarS16nq6z1eMLdU+vaOMLdU+vaXp6ummMRVDKrp6apzMPIpcF1HrSj6z8DfwdwfKnNyk4vzWsr709vQaOMLdU+vaWo105WtJO1/OLbqK/wCdUSinp6KZzENKAAagAAAAAAAABAGThCmpKKeabaa/azLX0KE3eUbvpZt0vXHpf8WcjjdfP+v41o9mX7Pp2th734lFwXS5Lyv+eW32m0Hi1Suyvg6m3fDnr1vdbeFwdTz83XzvxNQGZGWPBtNO+HPnbfszeo0xjZWRIIyAJIAAAAAAAAAE0PxF6svjEgmh+IvVl8Yno6T5qVavZtAB32IAAAAAAAAQSQBn0zXHpf8AFnI66Zrj0v8AizmcXr/l/GtHsgEkHiXASAIAJAgEgCASQAAJAgEkACaP4i9WXxiQTR/EXqy+MT0dJ81KtXs2gA77EAAAAAAAAIJIAzaZrj0v+LOZ10zXHpf8Wcji9f8AL+NaPYAB4lwAAAAAAAAAAAAAAAAmh+IvVl8YkE0PxF6svjE9HSfNSrV7NqAQO+xAAAAAAAAAABl0zXHpf8WczrpcG0ra0919aa3reZqkaiTaV7J2tHXbd5+05nV9NcuV5paU1REOgMegV6lWmpOnOm25LDOnZ5OydnK9nrNShPd7n+55dle4W1wsCuCe7d+X/cYJ7t35f9xsr3BrhYFVTn9R/wByME93uf7jZXuDXC4JjQm1riumL+Yni8uVHsv5hsr3BrhUFuLy5Uey/mHF5cqPZfzDZXuDXCoL8Wlyo9l/MRxaXKj2X8w2V7g1wqC3F5cqPZfzE8Wnyo9l/MNle4NcKE0PxF6svjEni8uVHsv5i9Gg1K7aeTWUWtbXO9xv0/S3KLlNUx6IqqiYaQAdZkAAAAAAAAAACqJYAEEsAAAABAAEkgAAAAAAAgACQ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6" name="AutoShape 4" descr="data:image/jpeg;base64,/9j/4AAQSkZJRgABAQAAAQABAAD/2wCEAAkGBxQQDxUUERQSEBQVFhQYFBUQEBUVFRQVFRQWFxUUFRUYHCggGBolHBUUITEhJSkrLi4uFx8zODMsNygtLisBCgoKDg0OFA8QGiscHR4vKy8sNzc3KywrLCwsLy4sKywsLCwsLCwsLSwsKy0sKywsLCw3KywrKywrKyssLCssK//AABEIANMA0wMBIgACEQEDEQH/xAAbAAEAAwEBAQEAAAAAAAAAAAAAAQIEAwUGB//EAD8QAAIBAgIECQkHBAMBAAAAAAABAgMREiEEMUFRBRRSYXGRkqHREyIycoGisdLwFSMzQlOCsmLB4eJDk/Fj/8QAGQEBAAMBAQAAAAAAAAAAAAAAAAECAwUE/8QAJREBAAEDAwMFAQEAAAAAAAAAAAECAxESFFEEE1IhMTNBgSIj/9oADAMBAAIRAxEAPwD9xAAAAAAQZpcIU1t5vRl3ZZgagZXp9Pf7svA6UNJjP0Xf2Na9WtAdgQLgSCLi4EggkACLi4HN6TC9scb+shxmHLj2l0nKvoUZZ2wvPOKSee3UUlwemrYn1R5+bnA7vSocuHaQ43Dlw3+mtW/WcJcHRbvdroUerUQ+DY29KXu82Wrp62Bo4zDlw2fmW3UWp1oydoyjJ80k/gZ+IRunfVsai1l7C2i6EqbbTburZ268kBqAAAAAAAAAAAAAQBchS7vjuAkAAcNOhOVNqlKNObtaUo4lHNXeHblc82rxzPDLRVk9anteUnnss/aeppFCFSLjNKS2p8xijwDoyd/I08rfl1WVl3JAcZR0u0rz0aLvFxspWwr8S9+lWOWnaPVlJPOTwRu6cmo3zvZX1G6XAmju16UHZJLLYtSIfAWjvXRg+lFqatM5UroiuMS8laLUepT7b+bnRPE6vJqdt+J68uB6Dhg8nHDe+G2V8vlXUc/sHR/0oa799/rpZp3p4hjtqeZZNA0arGom1JZS9OTte2V89406hUlUdsUrKKbhKyukr5J5GypwHo8nd0oXy2W9FWXURDgLR4ppUYJNWdla63Fe5OrU07MaNOZeY9Dq8mp234nucHxmo2nbJRw2vf0ViUr63e+ZwXAlD9KGbTatldYrO37mdtC4Op0W3ThGF0k8O5NtfyZFdc1Fu1FHtLUCQUaoJAAAAAAAAAAAAAAAKyinrMlbQaUpXlTi3teH6ubLlbvcuv8AwBi+zaH6cewyZcH0XrpxfTFmzPcut+Az3LrfgBk+z6OX3ccm2vNeTyu+5dRH2dQ/Tj2XrNme5db8BnuXW/ADjo9CnTvgio3te0Wr2Lz0iMfSko+tl8S6b3LrfgVlFvWovpf+AKccp8uPXuHHqfLj1o5eUn+j78Rjl+j70QO0NLhJ2Uot7k7s6Y1z9TOdJO18EYvpV+5F7vcut+AE41z9TGNc/Uxd7l1/4Ge5db8AHlFz9TGNc/UxnuXW/AZ7l1vwAY1z9TJUr/8AhF3uXW/AmLe23sd/7AWAAAAAAAAAAAAAQfO19GqucrKq83a03a13a3nH0RwnpcE7OUU92JX+JamrT6s7lvXGM4eDxStyavbfzHKopxlhl5RNq9nUd7Z52xasmfQ8ep2vjj24+JHHaevHDpxR8TTvTxDLbRzLxOKVuTV7b+YcVrcmr238x7nH6fLj2o6t+sPT6fLj24+I708QbaOZZ+BaU4xljxK8rrG7u2GPO9tzBpWjVXUm0qlnJ2tN2tzeceutPp8uHbj4hadT5ce1HxKRXMTMtKrUTTFOZ9Hg1KFWKbkqqS1t1Hl7xyjKTyvP/sefvdHWfSR0ynJ2Uot7lKLfVc6Ky1Rt0RL96eIZ7aOZfPcUrcmr238xs4JozjNueNRwv05Nq91zvnPYuY6lTG7akVquTMYxC1FiKZzmXmcJucqt448OCK82TSupTvknzozwo1XqVV/vfzH0iiox5jNo8km28iabsxGMQVWIqmZzLw61OpC2Lykb5K9R5vtE0qNSSvHyklvVR/MfSY4y3PpLxilqSXQT3p4hXbRzL5vilbk1e2/mNvBFCpGo3NTSw/nk2r3XOz2AVquzMYxC1NiKZzmUoEIkzbgAAAAAAAAAAg+e0ijWxy82o/OdrSytfLae/UTys7Zq9921GWpTrNvDOCWy9NtrvVy1NWn6UuUa4xnDxJ06q1qavqvNK+r+rnXWVoxqSzhjl6lRPX0SPbqaPVbvipOzdsVJtrPLPFzIUdHqxfp0s3nai02u0ad6eIZbaPKXmaJQqqpG8aiWJXvLK22+Z9AorcuoxzpV9lSns/4nr2/mNNCMkvPak98VZdRnVVq9WtFGiMZyt5Nbl1E4VuXUSCq6s7JXtq5iKc7q+otNXRiV5eatS+rga/Kx3o46RQ2xIeic/cUp1HB2eoCqk5NJs0PRVvZWvRvmi2izbWezaBXimevLoNMVYAAAAJAAAAAAAAAAAAAQZ6TjeVk08WeTV3ZZ85oMk/LYnh8lh2Xx32Wvb2gd/N5+8Zc/ecH5e3/Dfb6dtX/pan5XLF5Lnw4u64CpFNq0nHera+tFadOzzqSlrywpfBXO06Sk05Rg2tTebXRkVho0Yu8adOL3pJPrsBfLn7xePP3lrvm634GHSq05NKGHDniu3drmA1NxcXZvVznDRJLO+0toUnnq634Fa9KSd0l1vLuA05c/eZtMUbJ+JMNLltSf7v8ABW8qj1JLpeXcB20drCtfeUnDPKbiuTZP2Zq5VqunaPkcOy+O9vEpVoVJSbcdHlnk5RlfJ5Xe+3wA2Zc/eMufvM6de3/Cns9Nq/SPv/8A4+/7ANGXP3loW2f3M0nWsreSvne+Lmsl3nTR/KXePBbZgxd9wNAAAAAAAAAAAAACDyq/knNqU6id7OKnOKz3cx6plq1aqfm04yWxupa/Pa2QFFosFbz55Wteq9jvnnmRHQ4JWU6mq2dVv4vJnWjVqN+dTUVvVS/9uk74nu70BjhocFqnPdnWk9atvOlOhCMrqUtuuo2s+Zs0Ynu70cqdbykXaMktXnK3xA5VZKS82XT5xenTil6Wb/qOMJuErNd6NuJ7u8DFoclf0tnKNUpxSzl7xk0eo1LzlZ53V07c19pZylUeqy6UBap5OUW28ttpZ9xijxf9WeeX4lRd2zWerBWVku9Frvd3oCkbJelq/qJuuV7xzqaXhdnGb6INrrRelWxK6jJesrPqYE3XK94XXK94tie7vQxPd3oDjXpxmrOTXq1Gn1pldD0aMG7SlK+vFUctt7mjE93eiU+awFgEAAAAAAAAAAAAg8avpMMcvvK6z1RtZWedsj2WeZU4GjKTeOortuywWzd9sS1OnP8ATO5rx/DKtJh+rpHtw+B2XCUYxtGVRvfOKfwLfYcf1KnufKYtO4KnB/duUlbXKUV52eWUNWo0xa5llm/xDrV4Uk7Z5bbQd7Ew4TUdWPsoro3Bil6U5xfM4NdeAmfBSjKznUt+zV2Ri1zJm/xDrV4RhKN7zTTathW5P+6KR4VaVk2rcqHwsdHwHG2U53u3d4NqSt6OrI5Lgd3tjn7nykRFv7ymZvfUQ5rTryeJuz5MOu9zZDhOmlZOfYRWfAis7TqN2yvgWfO8BzocC3XnzlF7oyg+/AicWuZRm/xDR9rQ3z7KLUeEoSkopzu3ZXit1/7HL7Dj+pU9z5C9DgiMJxljqPC7pPBbU1naN9pExbx6ZTE3sxmIw21Yzt5rV/6ll3F8L3vu8DnWg8Lwt32ZmJwr7+9eBk9D0cL3vu8DPhq8qHUzFXq1YNY6kYX2SlFataRz47LL72nz/eRzJxKMxH29Sop5YXFb7r4WLUFPPG4vdhVus8ujpjxLFWhbb95A9LR9JhJ2hOMnrspJ5DEmqOWhAAhIAAAAAAAAAAIMlXR6jbaq4VsXk4u3tes6aVJJK6bzVrb1mYqtKnKTbjVTbu7Ta7lIpVcopnEzhOGji1T9Z/8AXH63miEJJZyUteuPdkzzuL07JYa1lqtOW392Z00dQh6Mantk38WV79vygxK+laPP8ii9d75GSpUranCOW+XcbuMrdU7vEiVaL1xm+rxHft+UGJRoFWck1JKNtW3LrNFWEmspYXvUU/ZmzPCrGKyVTu8S/GVuqfXtHft+UGJVejVc/vnr/ShlzHWhSnFedPHzuCXwZTjC3VPr2jjC3VPr2jv2/KDEtFnvXZ/ycqkqieUYyW+9u65TjC3VPr2jjC3VPr2jv2/KDEpjOrdXjFLb5x2s967L8TNOqpJpqpZ5a7d9znTwRk2o1Lv+pvubHft+UGJOEtBlVcWnHLFrutduncYKvBVRarS16nq6z1eMLdU+vaOMLdU+vaXp6ummMRVDKrp6apzMPIpcF1HrSj6z8DfwdwfKnNyk4vzWsr709vQaOMLdU+vaWo105WtJO1/OLbqK/wCdUSinp6KZzENKAAagAAAAAAAABAGThCmpKKeabaa/azLX0KE3eUbvpZt0vXHpf8WcjjdfP+v41o9mX7Pp2th734lFwXS5Lyv+eW32m0Hi1Suyvg6m3fDnr1vdbeFwdTz83XzvxNQGZGWPBtNO+HPnbfszeo0xjZWRIIyAJIAAAAAAAAAE0PxF6svjEgmh+IvVl8Yno6T5qVavZtAB32IAAAAAAAAQSQBn0zXHpf8AFnI66Zrj0v8AizmcXr/l/GtHsgEkHiXASAIAJAgEgCASQAAJAgEkACaP4i9WXxiQTR/EXqy+MT0dJ81KtXs2gA77EAAAAAAAAIJIAzaZrj0v+LOZ10zXHpf8Wcji9f8AL+NaPYAB4lwAAAAAAAAAAAAAAAAmh+IvVl8YkE0PxF6svjE9HSfNSrV7NqAQO+xAAAAAAAAAABl0zXHpf8WczrpcG0ra0919aa3reZqkaiTaV7J2tHXbd5+05nV9NcuV5paU1REOgMegV6lWmpOnOm25LDOnZ5OydnK9nrNShPd7n+55dle4W1wsCuCe7d+X/cYJ7t35f9xsr3BrhYFVTn9R/wByME93uf7jZXuDXC4JjQm1riumL+Yni8uVHsv5hsr3BrhUFuLy5Uey/mHF5cqPZfzDZXuDXCoL8Wlyo9l/MRxaXKj2X8w2V7g1wqC3F5cqPZfzE8Wnyo9l/MNle4NcKE0PxF6svjEni8uVHsv5i9Gg1K7aeTWUWtbXO9xv0/S3KLlNUx6IqqiYaQAdZkAAAAAAAAAACqJYAEEsAAAABAAEkgAAAAAAAgACQAAAAAAAAA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58" name="Picture 6" descr="http://www.sklep-remib.eu/1463-large_default/protokol-powypadkow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356992"/>
            <a:ext cx="3082664" cy="33258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512" y="116632"/>
            <a:ext cx="8856984" cy="367240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Zidentyfikować i uwzględnić w dokumentacji oceny ryzyka zawodowego wszystkie znaczące, dotychczas nie zidentyfikowane, zagrożenia występujące na poszczególnych stanowiskach pracy: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400" b="1" dirty="0" smtClean="0">
                <a:solidFill>
                  <a:srgbClr val="0070C0"/>
                </a:solidFill>
              </a:rPr>
              <a:t>KOLIZJA ŚRODKÓW TRANSPORTU WJEŻDŻAJĄCYCH NA OCZYSZCZALNIĘ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400" b="1" dirty="0" smtClean="0">
                <a:solidFill>
                  <a:srgbClr val="0070C0"/>
                </a:solidFill>
              </a:rPr>
              <a:t>NIEODPOWIEDNIE OŚWIETLENIE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400" b="1" dirty="0" smtClean="0">
                <a:solidFill>
                  <a:srgbClr val="0070C0"/>
                </a:solidFill>
              </a:rPr>
              <a:t>STRES 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l-PL" sz="2400" b="1" dirty="0" smtClean="0">
                <a:solidFill>
                  <a:srgbClr val="0070C0"/>
                </a:solidFill>
              </a:rPr>
              <a:t>LOBBING</a:t>
            </a:r>
          </a:p>
        </p:txBody>
      </p:sp>
      <p:pic>
        <p:nvPicPr>
          <p:cNvPr id="26626" name="Picture 2" descr="http://nf.pl/media/images/articles/10376_banner_700x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077072"/>
            <a:ext cx="5024426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" name="Symbol zastępczy obrazu 6" descr="image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64" r="64"/>
          <a:stretch>
            <a:fillRect/>
          </a:stretch>
        </p:blipFill>
        <p:spPr>
          <a:xfrm>
            <a:off x="1714500" y="1714500"/>
            <a:ext cx="5486400" cy="41148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1520" y="188640"/>
            <a:ext cx="8640960" cy="1584176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Uwzględnić w ocenie narażenia pracowników na czynniki biologiczne wskazówki PIS oraz jednostek służby medycyny pracy.</a:t>
            </a:r>
            <a:endParaRPr lang="pl-PL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ocena-ryzyka-zawodoweg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2214546" y="2428868"/>
            <a:ext cx="3986202" cy="2786082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28662" y="642918"/>
            <a:ext cx="7215238" cy="1489938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Zapewnić udział przedstawicieli lekarza medycyny pracy w ocenie ryzyka zawodowego na stanowiskach pracy.</a:t>
            </a:r>
          </a:p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10.gif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714480" y="2428868"/>
            <a:ext cx="4557726" cy="3043241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8568952" cy="1656184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l-PL" sz="7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Dokonać kompleksowej oceny ryzyka związanego z możliwością wystąpienia  w miejscach pracy na oczyszczalni ścieków atmosfery wybuchowej. </a:t>
            </a:r>
          </a:p>
          <a:p>
            <a:pPr algn="ctr"/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84976" cy="1143000"/>
          </a:xfrm>
        </p:spPr>
        <p:txBody>
          <a:bodyPr>
            <a:noAutofit/>
          </a:bodyPr>
          <a:lstStyle/>
          <a:p>
            <a:r>
              <a:rPr lang="pl-PL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Celem kontroli w zakładzie pracy jest: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532695"/>
            <a:ext cx="8784976" cy="4776625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l-PL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stalenie </a:t>
            </a:r>
            <a:r>
              <a:rPr lang="pl-PL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stanu </a:t>
            </a:r>
            <a:r>
              <a:rPr lang="pl-PL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faktycznego w </a:t>
            </a:r>
            <a:r>
              <a:rPr lang="pl-PL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zakresie przestrzegania prawa pracy, </a:t>
            </a:r>
            <a:r>
              <a:rPr lang="pl-PL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w </a:t>
            </a:r>
            <a:r>
              <a:rPr lang="pl-PL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szczególności przepisów </a:t>
            </a:r>
            <a:r>
              <a:rPr lang="pl-PL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pl-PL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zasad bezpieczeństwa i higieny </a:t>
            </a:r>
            <a:r>
              <a:rPr lang="pl-PL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pracy;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Zbadanie </a:t>
            </a:r>
            <a:r>
              <a:rPr lang="pl-PL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przestrzegania </a:t>
            </a:r>
            <a:r>
              <a:rPr lang="pl-PL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przepisów                    o </a:t>
            </a:r>
            <a:r>
              <a:rPr lang="pl-PL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legalności </a:t>
            </a:r>
            <a:r>
              <a:rPr lang="pl-PL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zatrudnienia;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Udokumentowanie </a:t>
            </a:r>
            <a:r>
              <a:rPr lang="pl-PL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dokonanych ustaleń.</a:t>
            </a:r>
            <a:endParaRPr lang="pl-PL" sz="3600" b="1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075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1680" y="5805264"/>
            <a:ext cx="5486400" cy="566738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rgbClr val="0070C0"/>
                </a:solidFill>
              </a:rPr>
              <a:t>Ocena zagrożenia wybuchem </a:t>
            </a:r>
            <a:endParaRPr lang="pl-PL" sz="2400" dirty="0">
              <a:solidFill>
                <a:srgbClr val="0070C0"/>
              </a:solidFill>
            </a:endParaRPr>
          </a:p>
        </p:txBody>
      </p:sp>
      <p:pic>
        <p:nvPicPr>
          <p:cNvPr id="6" name="Symbol zastępczy obrazu 5" descr="indeks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297" b="16297"/>
          <a:stretch>
            <a:fillRect/>
          </a:stretch>
        </p:blipFill>
        <p:spPr>
          <a:xfrm>
            <a:off x="2000232" y="2143116"/>
            <a:ext cx="4486288" cy="3471858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55576" y="116632"/>
            <a:ext cx="7500990" cy="1691188"/>
          </a:xfrm>
        </p:spPr>
        <p:txBody>
          <a:bodyPr>
            <a:noAutofit/>
          </a:bodyPr>
          <a:lstStyle/>
          <a:p>
            <a:pPr algn="ctr"/>
            <a:r>
              <a:rPr lang="pl-PL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Dla oczyszczalni ścieków opracować dokument zabezpieczenia stanowisk pracy przed wybuchem. </a:t>
            </a:r>
          </a:p>
          <a:p>
            <a:pPr algn="ctr"/>
            <a:endParaRPr lang="pl-PL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428860" y="1714488"/>
            <a:ext cx="451886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ZAKŁAD </a:t>
            </a:r>
          </a:p>
          <a:p>
            <a:pPr algn="ctr"/>
            <a:r>
              <a:rPr lang="pl-PL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OCZYSZCZANIA</a:t>
            </a:r>
          </a:p>
          <a:p>
            <a:pPr algn="ctr"/>
            <a:r>
              <a:rPr lang="pl-PL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MIASTA</a:t>
            </a:r>
            <a:endParaRPr lang="pl-PL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414162">
            <a:off x="668164" y="2972011"/>
            <a:ext cx="7666919" cy="92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0" y="116632"/>
            <a:ext cx="9144000" cy="1224136"/>
          </a:xfrm>
        </p:spPr>
        <p:txBody>
          <a:bodyPr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ZAKAZUJĘ</a:t>
            </a:r>
          </a:p>
          <a:p>
            <a:pPr lvl="0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Prowadzenia ręcznych prac transportowych związanych z ładowaniem                               i rozładowywaniem odpadów w sposób: 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pl-PL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zagrażający upadkowi z wysokości;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pl-PL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zagrażający uderzeniem przez spadające odpady i skaleczenia; 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pl-PL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bez zapewnienia bezpiecznego wejścia na poziom skrzyni ładunkowej;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pl-PL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wysokość powyżej 1,5 m od poziomu otaczającego terenu;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pl-PL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z przekroczeniem norm podnoszenia ciężarów; 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pl-PL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naruszający przepisy kodeksu drogowego; 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pl-PL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na drogach publicznych od strony jezdni oraz do pojazdu ustawionego po przeciwnej stronie jezdni;</a:t>
            </a:r>
          </a:p>
          <a:p>
            <a:pPr marL="342900" lvl="0" indent="-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pl-PL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pozostawania na stopniach komory ładunkowej lub skrzyni ładunkowej; pojazdów podczas transportu odpadów. </a:t>
            </a:r>
            <a:r>
              <a:rPr lang="pl-PL" sz="18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/>
            </a:r>
            <a:br>
              <a:rPr lang="pl-PL" sz="1800" dirty="0" smtClean="0">
                <a:solidFill>
                  <a:srgbClr val="002060"/>
                </a:solidFill>
                <a:latin typeface="+mj-lt"/>
                <a:ea typeface="Times New Roman" pitchFamily="18" charset="0"/>
                <a:cs typeface="Times New Roman" pitchFamily="18" charset="0"/>
              </a:rPr>
            </a:br>
            <a:endParaRPr lang="pl-PL" sz="1800" dirty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7504" y="116632"/>
            <a:ext cx="8928992" cy="1474024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Stwierdzono, że pracownicy zajmujący się zbieraniem odpadów prowadzą zbiórkę z obu stron jezdni drogi powiatowej podczas normalnego ruchu drogowego, przechodząc przez drogę. </a:t>
            </a:r>
            <a:endParaRPr lang="pl-P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1" name="Picture 1" descr="PC02051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12776"/>
            <a:ext cx="6638528" cy="497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trzałka w dół 5"/>
          <p:cNvSpPr/>
          <p:nvPr/>
        </p:nvSpPr>
        <p:spPr>
          <a:xfrm>
            <a:off x="4500562" y="3286124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7504" y="116632"/>
            <a:ext cx="8856984" cy="1259710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Stwierdzono przypadki podjeżdżania samochodu specjalnego na sąsiedni pas ruchu („pod prąd”), dla ułatwienia załadunku worków i pojemników przez ładowaczy, utrudniając tym samym normalny ruch pojazdów po drodze.</a:t>
            </a:r>
            <a:endParaRPr lang="pl-P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PC04051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79" y="1700808"/>
            <a:ext cx="6266645" cy="4699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trzałka w dół 5"/>
          <p:cNvSpPr/>
          <p:nvPr/>
        </p:nvSpPr>
        <p:spPr>
          <a:xfrm>
            <a:off x="2857488" y="1857364"/>
            <a:ext cx="571504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7504" y="260648"/>
            <a:ext cx="8712968" cy="1187132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Stwierdzono, że ładowacze podczas przemieszczania się pomiędzy posesjami przebywali na stopniach jadącego samochodu specjalnego w trakcie poruszania się drogą publiczną.</a:t>
            </a:r>
            <a:endParaRPr lang="pl-P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9" name="Picture 7" descr="http://bi.gazeta.pl/im/58/10/ba/z12193880Q,Wywoz-smieci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484" r="5484"/>
          <a:stretch>
            <a:fillRect/>
          </a:stretch>
        </p:blipFill>
        <p:spPr bwMode="auto">
          <a:xfrm>
            <a:off x="1643042" y="1643049"/>
            <a:ext cx="6241326" cy="4680995"/>
          </a:xfrm>
          <a:prstGeom prst="rect">
            <a:avLst/>
          </a:prstGeom>
          <a:noFill/>
        </p:spPr>
      </p:pic>
      <p:sp>
        <p:nvSpPr>
          <p:cNvPr id="9" name="Elipsa 8"/>
          <p:cNvSpPr/>
          <p:nvPr/>
        </p:nvSpPr>
        <p:spPr>
          <a:xfrm>
            <a:off x="3214678" y="3428039"/>
            <a:ext cx="428628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6228184" y="3535196"/>
            <a:ext cx="357190" cy="35719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trzałka w prawo 10"/>
          <p:cNvSpPr/>
          <p:nvPr/>
        </p:nvSpPr>
        <p:spPr>
          <a:xfrm>
            <a:off x="4214810" y="5286388"/>
            <a:ext cx="8572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" name="Symbol zastępczy obrazu 4" descr="helm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785918" y="1857364"/>
            <a:ext cx="5810418" cy="4357814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1520" y="260648"/>
            <a:ext cx="8568952" cy="1187132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Stwierdzono, że ładowacze podczas obsługi urządzeń do załadunku pojemników nie stosują środków ochrony indywidualnej głowy.</a:t>
            </a:r>
            <a:endParaRPr lang="pl-P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512" y="260648"/>
            <a:ext cx="8784976" cy="1472884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Stwierdzono, że ładowacze podczas obsługi urządzeń do załadunku pojemników nie stosują środków ochrony indywidualnej oczu.</a:t>
            </a:r>
          </a:p>
          <a:p>
            <a:pPr algn="ctr"/>
            <a:endParaRPr lang="pl-P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OKULARY PRZECIWODPRYSKOWE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1714480" y="1857364"/>
            <a:ext cx="5953864" cy="44653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Symbol zastępczy obrazu 7" descr="maseczka-przeciwpylowa-z-zaworkiem-P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125" b="16125"/>
          <a:stretch>
            <a:fillRect/>
          </a:stretch>
        </p:blipFill>
        <p:spPr>
          <a:xfrm>
            <a:off x="1643042" y="1643050"/>
            <a:ext cx="5486400" cy="4114800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71472" y="642918"/>
            <a:ext cx="7500990" cy="804862"/>
          </a:xfrm>
        </p:spPr>
        <p:txBody>
          <a:bodyPr>
            <a:normAutofit/>
          </a:bodyPr>
          <a:lstStyle/>
          <a:p>
            <a:pPr algn="just"/>
            <a:r>
              <a:rPr lang="pl-PL" sz="1800" dirty="0" smtClean="0"/>
              <a:t>Stwierdzono, że ładowacze nie zostali wyposażeni w środki ochrony dróg oddechowych.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7504" y="116632"/>
            <a:ext cx="8856984" cy="2376264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Ustalono, że pracodawca nie zapewnił możliwości prania odzieży roboczej       w okresie zimowym, ponieważ niemożliwe jest systematyczne „pranie i odpylanie odzieży roboczej”                                z częstotliwością „zależną od stopnia zabrudzenia” w sytuacji, gdy na okres zimowy pracownikom przydzielono tylko jeden komplet odzieży roboczej.</a:t>
            </a:r>
            <a:endParaRPr lang="pl-P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encrypted-tbn0.gstatic.com/images?q=tbn:ANd9GcTKMzO6QciYc1pfxaD6iHnNqbw5RugnZpHzwAxBV4DwKdxzHTlv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00372"/>
            <a:ext cx="1581150" cy="2886076"/>
          </a:xfrm>
          <a:prstGeom prst="rect">
            <a:avLst/>
          </a:prstGeom>
          <a:noFill/>
        </p:spPr>
      </p:pic>
      <p:pic>
        <p:nvPicPr>
          <p:cNvPr id="5124" name="Picture 4" descr="https://encrypted-tbn0.gstatic.com/images?q=tbn:ANd9GcTKMzO6QciYc1pfxaD6iHnNqbw5RugnZpHzwAxBV4DwKdxzHTlvw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2928934"/>
            <a:ext cx="1581150" cy="2886076"/>
          </a:xfrm>
          <a:prstGeom prst="rect">
            <a:avLst/>
          </a:prstGeom>
          <a:noFill/>
        </p:spPr>
      </p:pic>
      <p:pic>
        <p:nvPicPr>
          <p:cNvPr id="5126" name="Picture 6" descr="http://explico.vcard.pl/UBRANIA%20PROFESS/ubranie%20profess%20ocieplane%20prz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143248"/>
            <a:ext cx="1571636" cy="2733666"/>
          </a:xfrm>
          <a:prstGeom prst="rect">
            <a:avLst/>
          </a:prstGeom>
          <a:noFill/>
        </p:spPr>
      </p:pic>
      <p:pic>
        <p:nvPicPr>
          <p:cNvPr id="5128" name="Picture 8" descr="http://explico.vcard.pl/UBRANIA%20PROFESS/ubranie%20profess%20ocieplane%20przo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143248"/>
            <a:ext cx="1666870" cy="27336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Kto podlega czynnościom kontrolnym?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Kontroli Państwowej Inspekcji Pracy – </a:t>
            </a: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w </a:t>
            </a:r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zakresie bezpieczeństwa i higieny pracy oraz legalności zatrudnienia – podlegają wszyscy pracodawcy i przedsiębiorcy niebędący pracodawcami, na rzecz których świadczona jest praca przez osoby fizyczne, </a:t>
            </a: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w </a:t>
            </a:r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tym osoby wykonujące na własny rachunek działalność gospodarczą, bez względu na podstawę świadczenia pracy. Jeśli więc zatrudniasz pracownika na podstawie umowy zlecenia lub o dzieło – także musisz być przygotowany na wizytę inspektora pracy.</a:t>
            </a:r>
          </a:p>
        </p:txBody>
      </p:sp>
    </p:spTree>
    <p:extLst>
      <p:ext uri="{BB962C8B-B14F-4D97-AF65-F5344CB8AC3E}">
        <p14:creationId xmlns:p14="http://schemas.microsoft.com/office/powerpoint/2010/main" xmlns="" val="135873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7504" y="571480"/>
            <a:ext cx="8784976" cy="1129328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Wyznaczyć pasy, kierunki ruchu i postawić znaki ograniczające dopuszczalną prędkość poruszania się, na drogach składowiska odpadów.</a:t>
            </a:r>
          </a:p>
          <a:p>
            <a:pPr algn="ctr"/>
            <a:endParaRPr lang="pl-P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https://encrypted-tbn2.gstatic.com/images?q=tbn:ANd9GcTPKxrUav_25X7pqqwPd0LxOAiVsCuYwuhYzGmTH_SurJsQuCLIM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797" r="5797"/>
          <a:stretch>
            <a:fillRect/>
          </a:stretch>
        </p:blipFill>
        <p:spPr bwMode="auto">
          <a:xfrm>
            <a:off x="1785938" y="2143115"/>
            <a:ext cx="5810398" cy="3903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7504" y="260648"/>
            <a:ext cx="8928992" cy="1656184"/>
          </a:xfrm>
        </p:spPr>
        <p:txBody>
          <a:bodyPr>
            <a:norm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Ustalić stanowiska pracy, na których zatrudnieni pracownicy, wykonujący prace na otwartej przestrzeni w okresie od dnia 1 listopada do dnia 31 marca, powinni otrzymywać posiłki i napoje profilaktyczne.</a:t>
            </a:r>
          </a:p>
          <a:p>
            <a:pPr algn="ctr"/>
            <a:endParaRPr lang="pl-P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http://cateringwaw.pl/regener/reg-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36912"/>
            <a:ext cx="4857764" cy="2971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571604" y="2357430"/>
            <a:ext cx="583634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CIEPŁOWNICTWO</a:t>
            </a:r>
            <a:endParaRPr lang="pl-PL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1584176"/>
          </a:xfrm>
        </p:spPr>
        <p:txBody>
          <a:bodyPr>
            <a:normAutofit/>
          </a:bodyPr>
          <a:lstStyle/>
          <a:p>
            <a:pPr algn="ctr"/>
            <a:r>
              <a:rPr lang="pl-PL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Wyposażyć wejście drzwi do kotłowni gazowej w urządzenie umożliwiające ich otwarcie od wewnątrz pod naciskiem ciała osoby się tam znajdującej.</a:t>
            </a:r>
            <a:endParaRPr lang="pl-PL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obrazu 4" descr="pc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>
          <a:xfrm>
            <a:off x="1643042" y="1857364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643174" y="2643182"/>
            <a:ext cx="37648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WODOCIĄGI</a:t>
            </a:r>
            <a:endParaRPr lang="pl-PL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57224" y="642918"/>
            <a:ext cx="7143800" cy="804862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Zapewnić w pomieszczeniu dozowania chloru myjkę do przemywania oczu.</a:t>
            </a:r>
          </a:p>
          <a:p>
            <a:endParaRPr lang="pl-PL" dirty="0"/>
          </a:p>
        </p:txBody>
      </p:sp>
      <p:pic>
        <p:nvPicPr>
          <p:cNvPr id="40962" name="Picture 2" descr="http://secubox.pl/images/SecuBox/Plumzastosowanie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8333" b="8333"/>
          <a:stretch>
            <a:fillRect/>
          </a:stretch>
        </p:blipFill>
        <p:spPr bwMode="auto">
          <a:xfrm>
            <a:off x="1785938" y="1643063"/>
            <a:ext cx="54864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23528" y="188640"/>
            <a:ext cx="8496944" cy="1330578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Oznakować odpowiednio miejsca niebezpieczne na terenie zakładu.</a:t>
            </a:r>
            <a:endParaRPr lang="pl-PL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PC02055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500174"/>
            <a:ext cx="6028152" cy="452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trzałka w dół 5"/>
          <p:cNvSpPr/>
          <p:nvPr/>
        </p:nvSpPr>
        <p:spPr>
          <a:xfrm>
            <a:off x="4929190" y="2714620"/>
            <a:ext cx="785818" cy="1143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423970"/>
          </a:xfrm>
        </p:spPr>
        <p:txBody>
          <a:bodyPr>
            <a:noAutofit/>
          </a:bodyPr>
          <a:lstStyle/>
          <a:p>
            <a:pPr algn="ctr"/>
            <a:r>
              <a:rPr lang="pl-PL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Wyposażyć drzwi do pomieszczeń ustępów                                 w urządzenia zapewniające samoczynne ich zamykanie.</a:t>
            </a:r>
            <a:endParaRPr lang="pl-PL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obrazu 4" descr="20150121_112516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 rot="5400000">
            <a:off x="2340747" y="2445544"/>
            <a:ext cx="4046418" cy="3584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3378233" y="2571744"/>
            <a:ext cx="2018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pl-PL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BIURa</a:t>
            </a:r>
            <a:endParaRPr lang="pl-PL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7504" y="571480"/>
            <a:ext cx="8856984" cy="1273344"/>
          </a:xfrm>
        </p:spPr>
        <p:txBody>
          <a:bodyPr>
            <a:normAutofit lnSpcReduction="10000"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Zapewnić we wszystkich pomieszczeniach pracy wentylację, zapewniająca skuteczną wymianę powietrza zgodnie z obowiązującymi unormowaniami.</a:t>
            </a:r>
          </a:p>
          <a:p>
            <a:endParaRPr lang="pl-PL" dirty="0"/>
          </a:p>
        </p:txBody>
      </p:sp>
      <p:pic>
        <p:nvPicPr>
          <p:cNvPr id="2050" name="Picture 2" descr="http://sklep.instalmarko.pl/789-575-large/kratka-wentylacyjna-nw-100c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1785938" y="2214554"/>
            <a:ext cx="5486400" cy="34004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Gdzie powinna odbywać się kontrola?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Kontrolę można przeprowadzić w siedzibie podmiotu kontrolowanego oraz w podległych mu jednostkach lub miejscach przechowywania dokumentów finansowych i kadrowych. Poszczególne czynności kontrolne mogą być wykonywane także w siedzibach jednostek organizacyjnych PIP, tj. Głównego Inspektoratu Pracy i okręgowych inspektoratów pracy.</a:t>
            </a:r>
          </a:p>
        </p:txBody>
      </p:sp>
    </p:spTree>
    <p:extLst>
      <p:ext uri="{BB962C8B-B14F-4D97-AF65-F5344CB8AC3E}">
        <p14:creationId xmlns:p14="http://schemas.microsoft.com/office/powerpoint/2010/main" xmlns="" val="311296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ANd9GcQn1dPW1p_dbaRWHWRoZsiR0MylRuVmLpzY7RcpmCpNvnhmCnMuY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0" b="12500"/>
          <a:stretch>
            <a:fillRect/>
          </a:stretch>
        </p:blipFill>
        <p:spPr bwMode="auto">
          <a:xfrm>
            <a:off x="2221709" y="2300294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07504" y="188640"/>
            <a:ext cx="9036496" cy="1872208"/>
          </a:xfrm>
        </p:spPr>
        <p:txBody>
          <a:bodyPr>
            <a:noAutofit/>
          </a:bodyPr>
          <a:lstStyle/>
          <a:p>
            <a:pPr algn="ctr"/>
            <a:r>
              <a:rPr lang="pl-PL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Przestrzegać obowiązku przeprowadzania szkoleń wstępnych z zakresu bhp w wymiarze czasu nie mniejszym niż minimalny czas określony w aktualnych przepisach.</a:t>
            </a:r>
          </a:p>
          <a:p>
            <a:pPr algn="ctr"/>
            <a:endParaRPr lang="pl-PL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3143240" y="328612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3295640" y="343852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928926" y="3286124"/>
            <a:ext cx="39020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Czas trwania:</a:t>
            </a:r>
            <a:endParaRPr kumimoji="0" lang="pl-P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instruktażu ogólnego - </a:t>
            </a:r>
            <a:r>
              <a:rPr kumimoji="0" lang="pl-P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minimum 3 godziny</a:t>
            </a:r>
            <a:endParaRPr kumimoji="0" lang="pl-P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instruktaż stanowiskowy - </a:t>
            </a:r>
            <a:r>
              <a:rPr kumimoji="0" lang="pl-P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minimum 8 godzin</a:t>
            </a:r>
            <a:endParaRPr kumimoji="0" lang="pl-PL" sz="1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 godzinach lekcyjnych trwających 45 minut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2928926" y="3286124"/>
            <a:ext cx="4071966" cy="1071570"/>
          </a:xfrm>
          <a:prstGeom prst="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214678" y="3357562"/>
            <a:ext cx="33794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Czas trwania:</a:t>
            </a: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Instruktaż</a:t>
            </a:r>
            <a:r>
              <a:rPr kumimoji="0" lang="pl-PL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ogólny- 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minimum 3 godziny</a:t>
            </a: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instruktaż stanowiskowy - 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minimum 8 godzin</a:t>
            </a: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W godzinach lekcyjnych trwających 45 minut.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0" y="116632"/>
            <a:ext cx="9144000" cy="1800200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Podjąć skuteczne działania mające na celu wdrożenie w zakładzie procedur gwarantujących niezwłoczne informowanie pracodawcy              o zdarzeniach wypadkowych mających miejsce na terenie zakładu               i w miejscach wykonywania prac przez pracowników zakładu.</a:t>
            </a:r>
            <a:endParaRPr lang="pl-PL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e-learning.wshe.pl/BHP/124818/wypadek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8295" r="8295"/>
          <a:stretch>
            <a:fillRect/>
          </a:stretch>
        </p:blipFill>
        <p:spPr bwMode="auto">
          <a:xfrm>
            <a:off x="1547663" y="1988840"/>
            <a:ext cx="5966453" cy="4474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7" descr="Granice powiatów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3708550" cy="3551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rostokąt 1"/>
          <p:cNvSpPr/>
          <p:nvPr/>
        </p:nvSpPr>
        <p:spPr>
          <a:xfrm>
            <a:off x="4139952" y="1268760"/>
            <a:ext cx="4616050" cy="3870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93700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l-PL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Konwent </a:t>
            </a:r>
          </a:p>
          <a:p>
            <a:pPr defTabSz="393700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l-PL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Kierowników </a:t>
            </a:r>
          </a:p>
          <a:p>
            <a:pPr defTabSz="393700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l-PL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Jednostek </a:t>
            </a:r>
          </a:p>
          <a:p>
            <a:pPr defTabSz="393700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l-PL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Komunalnych </a:t>
            </a:r>
          </a:p>
          <a:p>
            <a:pPr defTabSz="393700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l-PL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Województwa </a:t>
            </a:r>
          </a:p>
          <a:p>
            <a:pPr defTabSz="393700" hangingPunct="0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pl-PL" sz="4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Podkarpackiego </a:t>
            </a:r>
          </a:p>
        </p:txBody>
      </p:sp>
      <p:sp>
        <p:nvSpPr>
          <p:cNvPr id="4" name="Prostokąt 3"/>
          <p:cNvSpPr/>
          <p:nvPr/>
        </p:nvSpPr>
        <p:spPr>
          <a:xfrm>
            <a:off x="2411760" y="5805264"/>
            <a:ext cx="6237605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393821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pl-PL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Dziękuję Państwu za </a:t>
            </a:r>
            <a:r>
              <a:rPr lang="pl-PL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uwagę !!!</a:t>
            </a:r>
            <a:endParaRPr lang="pl-PL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Inspektor pracy ma prawo: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Przeprowadzania </a:t>
            </a:r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kontroli przestrzegania przepisów prawa pracy, a w szczególności stanu bezpieczeństwa i higieny pracy bez uprzedzenia o każdej porze dnia i nocy oraz kontroli legalności zatrudnienia w zakresie, o którym mowa w art. 10 ust. 1 pkt 3 i 4 ustawy o </a:t>
            </a: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PIP.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Inspektor </a:t>
            </a:r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pracy nie podlega obowiązkowi posiadania przepustki – po kontrolowanym terenie może poruszać się swobodnie. Jest także zwolniony z rewizji osobistej, nawet jeśli przewiduje ją regulamin pracy w kontrolowanym zakładzie.</a:t>
            </a:r>
          </a:p>
        </p:txBody>
      </p:sp>
    </p:spTree>
    <p:extLst>
      <p:ext uri="{BB962C8B-B14F-4D97-AF65-F5344CB8AC3E}">
        <p14:creationId xmlns:p14="http://schemas.microsoft.com/office/powerpoint/2010/main" xmlns="" val="341397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 toku wykonywania czynności kontrolnych inspektor pracy ma prawo: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141168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wobodnego </a:t>
            </a:r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wstępu na teren zakładu pracy i do wszystkich jego obiektów </a:t>
            </a: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pomieszczeń;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rzeprowadzania </a:t>
            </a:r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oględzin obiektów, maszyn i urządzeń oraz pomieszczeń </a:t>
            </a: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pracy;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Ż</a:t>
            </a: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ądania </a:t>
            </a:r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od </a:t>
            </a: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Ciebie </a:t>
            </a:r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pisemnych i ustnych informacji </a:t>
            </a: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w </a:t>
            </a:r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sprawach objętych kontrolą – obowiązkowi temu podlegają również wszyscy pracownicy, których zatrudniasz lub zatrudniałeś, albo które wykonują lub wykonywały dla Ciebie pracę na innej podstawie niż stosunek pracy, w tym osoby wykonujące na własny rachunek działalność gospodarczą; inspektor ma także prawo wzywania </a:t>
            </a: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i </a:t>
            </a:r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przesłuchiwania tych osób w związku z </a:t>
            </a: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kontrolą;</a:t>
            </a:r>
          </a:p>
          <a:p>
            <a:pPr marL="514350" indent="-514350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Wglądu </a:t>
            </a:r>
            <a:r>
              <a:rPr lang="pl-PL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 dokumentacji zakładu </a:t>
            </a:r>
            <a:r>
              <a:rPr lang="pl-PL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pracy;</a:t>
            </a:r>
            <a:endParaRPr lang="pl-PL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52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476672"/>
            <a:ext cx="8964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5"/>
            </a:pP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glądu </a:t>
            </a: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 akt osobowych i wszelkich dokumentów związanych z wykonywaniem pracy przez pracowników lub osoby zatrudnione na innej podstawie niż stosunek 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pracy;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Zapoznania </a:t>
            </a: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się z decyzjami wydanymi przez inne organy kontroli i nadzoru nad warunkami pracy oraz ich 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realizacją;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trwalenia </a:t>
            </a: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przebiegu kontroli za pomocą środków technicznych służących do utrwalania obrazu lub 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dźwięku;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ykonywania </a:t>
            </a: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niezbędnych dla celów kontroli odpisów, zestawień lub wyciągów z dokumentów oraz obliczeń 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i </a:t>
            </a: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zestawień sporządzanych na podstawie tych dokumentów – może też żądać ich bezpośrednio od 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Ciebie;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prawdzania </a:t>
            </a: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tożsamości osób wykonujących pracę lub przebywających na terenie podmiotu kontrolowanego, ich przesłuchiwania i żądania oświadczeń w sprawie legalności zatrudnienia lub prowadzenia innej działalności 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zarobkowej;</a:t>
            </a:r>
          </a:p>
          <a:p>
            <a:pPr marL="457200" indent="-457200" algn="just">
              <a:buFont typeface="+mj-lt"/>
              <a:buAutoNum type="arabicPeriod" startAt="5"/>
            </a:pP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orzystania </a:t>
            </a: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 pomocy biegłych i specjalistów oraz akredytowanych laboratoriów.</a:t>
            </a:r>
          </a:p>
        </p:txBody>
      </p:sp>
    </p:spTree>
    <p:extLst>
      <p:ext uri="{BB962C8B-B14F-4D97-AF65-F5344CB8AC3E}">
        <p14:creationId xmlns:p14="http://schemas.microsoft.com/office/powerpoint/2010/main" xmlns="" val="113251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784976" cy="1143000"/>
          </a:xfrm>
        </p:spPr>
        <p:txBody>
          <a:bodyPr>
            <a:noAutofit/>
          </a:bodyPr>
          <a:lstStyle/>
          <a:p>
            <a:r>
              <a:rPr lang="pl-PL" sz="3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Upoważnienie do przeprowadzania kontroli u przedsiębiorcy powinno zawierać następujące dane: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141168"/>
          </a:xfrm>
        </p:spPr>
        <p:txBody>
          <a:bodyPr>
            <a:noAutofit/>
          </a:bodyPr>
          <a:lstStyle/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Wskazanie </a:t>
            </a: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podstawy prawnej przeprowadzenia 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kontroli;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znaczenie </a:t>
            </a: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organu 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kontroli;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mię </a:t>
            </a: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nazwisko, stanowisko służbowe osoby upoważnionej do przeprowadzenia kontroli oraz numer jej legitymacji 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służbowej;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kreślenie </a:t>
            </a: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zakresu przedmiotowego 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kontroli;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znaczenie </a:t>
            </a: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podmiotu objętego 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kontrolą;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skazanie </a:t>
            </a: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daty rozpoczęcia i przewidywanego terminu zakończenia 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kontroli;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odpis </a:t>
            </a: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osoby udzielającej upoważnienia, z podaniem zajmowanego stanowiska lub 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funkcji;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ouczenie </a:t>
            </a: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kontrolowanego podmiotu o jego prawach </a:t>
            </a:r>
            <a:endParaRPr lang="pl-PL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obowiązkach;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/>
            </a:pP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atę </a:t>
            </a:r>
            <a:r>
              <a:rPr lang="pl-PL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 miejsce wystawienia upoważnienia.</a:t>
            </a:r>
          </a:p>
        </p:txBody>
      </p:sp>
    </p:spTree>
    <p:extLst>
      <p:ext uri="{BB962C8B-B14F-4D97-AF65-F5344CB8AC3E}">
        <p14:creationId xmlns:p14="http://schemas.microsoft.com/office/powerpoint/2010/main" xmlns="" val="41528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</TotalTime>
  <Words>1454</Words>
  <Application>Microsoft Office PowerPoint</Application>
  <PresentationFormat>Pokaz na ekranie (4:3)</PresentationFormat>
  <Paragraphs>130</Paragraphs>
  <Slides>52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52</vt:i4>
      </vt:variant>
    </vt:vector>
  </HeadingPairs>
  <TitlesOfParts>
    <vt:vector size="53" baseType="lpstr">
      <vt:lpstr>Motyw pakietu Office</vt:lpstr>
      <vt:lpstr> Kontrole PIP w Zakładach Komunalnych Przykłady występujących zagrożeń  na podstawie przeprowadzonych  kontroli, wydane decyzje  i nakazy przez inspektorów PIP </vt:lpstr>
      <vt:lpstr>Działalność kontrolno-nadzorcza Inspektora pracy</vt:lpstr>
      <vt:lpstr>Celem kontroli w zakładzie pracy jest:</vt:lpstr>
      <vt:lpstr>Kto podlega czynnościom kontrolnym?</vt:lpstr>
      <vt:lpstr>Gdzie powinna odbywać się kontrola?</vt:lpstr>
      <vt:lpstr>Inspektor pracy ma prawo:</vt:lpstr>
      <vt:lpstr>W toku wykonywania czynności kontrolnych inspektor pracy ma prawo:</vt:lpstr>
      <vt:lpstr>Slajd 8</vt:lpstr>
      <vt:lpstr>Upoważnienie do przeprowadzania kontroli u przedsiębiorcy powinno zawierać następujące dane:</vt:lpstr>
      <vt:lpstr>Slajd 10</vt:lpstr>
      <vt:lpstr>Przykłady zagrożeń                w poszczególnych rodzajach działalności Zakładów Komunalnych </vt:lpstr>
      <vt:lpstr>Slajd 12</vt:lpstr>
      <vt:lpstr>Slajd 13</vt:lpstr>
      <vt:lpstr>Slajd 14</vt:lpstr>
      <vt:lpstr>Slajd 15</vt:lpstr>
      <vt:lpstr>Slajd 16</vt:lpstr>
      <vt:lpstr>Slajd 17</vt:lpstr>
      <vt:lpstr>Oczyszczalnia powinna być wyposażona w co najmniej dwa detektory!!!</vt:lpstr>
      <vt:lpstr>Slajd 19</vt:lpstr>
      <vt:lpstr>Skażoną odzież należy magazynować, a następnie przekazać do unieszkodliwienia!!!</vt:lpstr>
      <vt:lpstr>np. dezynfekcja ozonem.</vt:lpstr>
      <vt:lpstr>Slajd 22</vt:lpstr>
      <vt:lpstr>Pracownicy oczyszczalni ścieków z uwagi na możliwość  wykonywania doraźnie  prac szczególnie niebezpiecznych mają odbywać szkolenie okresowe bhp co najmniej raz w roku.</vt:lpstr>
      <vt:lpstr>Slajd 24</vt:lpstr>
      <vt:lpstr>Slajd 25</vt:lpstr>
      <vt:lpstr>Slajd 26</vt:lpstr>
      <vt:lpstr>Slajd 27</vt:lpstr>
      <vt:lpstr>Slajd 28</vt:lpstr>
      <vt:lpstr>Slajd 29</vt:lpstr>
      <vt:lpstr>Ocena zagrożenia wybuchem 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Wyposażyć wejście drzwi do kotłowni gazowej w urządzenie umożliwiające ich otwarcie od wewnątrz pod naciskiem ciała osoby się tam znajdującej.</vt:lpstr>
      <vt:lpstr>Slajd 44</vt:lpstr>
      <vt:lpstr>Slajd 45</vt:lpstr>
      <vt:lpstr>Slajd 46</vt:lpstr>
      <vt:lpstr>Wyposażyć drzwi do pomieszczeń ustępów                                 w urządzenia zapewniające samoczynne ich zamykanie.</vt:lpstr>
      <vt:lpstr>Slajd 48</vt:lpstr>
      <vt:lpstr>Slajd 49</vt:lpstr>
      <vt:lpstr>Slajd 50</vt:lpstr>
      <vt:lpstr>Slajd 51</vt:lpstr>
      <vt:lpstr>Slajd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Bogdan Żybura</dc:creator>
  <cp:lastModifiedBy>AguŚka</cp:lastModifiedBy>
  <cp:revision>83</cp:revision>
  <dcterms:modified xsi:type="dcterms:W3CDTF">2015-12-13T15:56:46Z</dcterms:modified>
</cp:coreProperties>
</file>